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7" r:id="rId5"/>
    <p:sldId id="271" r:id="rId6"/>
    <p:sldId id="272" r:id="rId7"/>
    <p:sldId id="273" r:id="rId8"/>
    <p:sldId id="274" r:id="rId9"/>
    <p:sldId id="275" r:id="rId10"/>
    <p:sldId id="278" r:id="rId11"/>
    <p:sldId id="257" r:id="rId12"/>
    <p:sldId id="279" r:id="rId13"/>
    <p:sldId id="258" r:id="rId14"/>
    <p:sldId id="259" r:id="rId15"/>
    <p:sldId id="263" r:id="rId16"/>
    <p:sldId id="262" r:id="rId17"/>
    <p:sldId id="261" r:id="rId18"/>
    <p:sldId id="264" r:id="rId19"/>
    <p:sldId id="265" r:id="rId20"/>
    <p:sldId id="266" r:id="rId21"/>
    <p:sldId id="267" r:id="rId22"/>
    <p:sldId id="276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90" y="-9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F8D7-FE50-4F1A-B8DD-BC67BB9E8E9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5FEC-1D63-44B6-8E7C-58134983F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F8D7-FE50-4F1A-B8DD-BC67BB9E8E9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5FEC-1D63-44B6-8E7C-58134983F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F8D7-FE50-4F1A-B8DD-BC67BB9E8E9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5FEC-1D63-44B6-8E7C-58134983F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F8D7-FE50-4F1A-B8DD-BC67BB9E8E9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5FEC-1D63-44B6-8E7C-58134983F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F8D7-FE50-4F1A-B8DD-BC67BB9E8E9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5FEC-1D63-44B6-8E7C-58134983F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F8D7-FE50-4F1A-B8DD-BC67BB9E8E9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5FEC-1D63-44B6-8E7C-58134983F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F8D7-FE50-4F1A-B8DD-BC67BB9E8E9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5FEC-1D63-44B6-8E7C-58134983F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F8D7-FE50-4F1A-B8DD-BC67BB9E8E9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5FEC-1D63-44B6-8E7C-58134983F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F8D7-FE50-4F1A-B8DD-BC67BB9E8E9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5FEC-1D63-44B6-8E7C-58134983F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F8D7-FE50-4F1A-B8DD-BC67BB9E8E9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5FEC-1D63-44B6-8E7C-58134983F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9F8D7-FE50-4F1A-B8DD-BC67BB9E8E9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D5FEC-1D63-44B6-8E7C-58134983F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9F8D7-FE50-4F1A-B8DD-BC67BB9E8E9A}" type="datetimeFigureOut">
              <a:rPr lang="en-US" smtClean="0"/>
              <a:pPr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D5FEC-1D63-44B6-8E7C-58134983F3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4800601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Counting in Binary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Amortized and Worst-Case Efficiency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096000"/>
            <a:ext cx="6400800" cy="3048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Calibri"/>
              </a:rPr>
              <a:t>© Robert E. Tarjan, 2013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Intermixed additions and subtractions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Start at zero, intermix arbitrary additions and subtractions of 1.</a:t>
            </a:r>
          </a:p>
          <a:p>
            <a:pPr>
              <a:buNone/>
            </a:pPr>
            <a:r>
              <a:rPr lang="en-US" dirty="0" smtClean="0"/>
              <a:t>How many carries and borrows?</a:t>
            </a:r>
          </a:p>
          <a:p>
            <a:pPr>
              <a:buNone/>
            </a:pPr>
            <a:r>
              <a:rPr lang="en-US" dirty="0" smtClean="0"/>
              <a:t>Bad example: 1111111: alternate +1, –1</a:t>
            </a:r>
          </a:p>
          <a:p>
            <a:pPr>
              <a:buNone/>
            </a:pPr>
            <a:r>
              <a:rPr lang="en-US" dirty="0" smtClean="0"/>
              <a:t>    If k bits, k carries or borrows each operation.</a:t>
            </a:r>
          </a:p>
          <a:p>
            <a:pPr>
              <a:buNone/>
            </a:pPr>
            <a:r>
              <a:rPr lang="en-US" dirty="0" smtClean="0"/>
              <a:t>To avoid: more flexibility in the number representation!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Redundant Binary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       Allow 2 as a digit as well as 0, 1</a:t>
            </a:r>
          </a:p>
          <a:p>
            <a:pPr>
              <a:buNone/>
            </a:pPr>
            <a:r>
              <a:rPr lang="en-US" dirty="0" smtClean="0"/>
              <a:t>Number representations are no longer unique: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210 = 1010 = 1002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How does this help?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Carries convert 2’s to 1’s (instead of 1’s to 0’s).            </a:t>
            </a:r>
          </a:p>
          <a:p>
            <a:pPr>
              <a:buNone/>
            </a:pPr>
            <a:r>
              <a:rPr lang="en-US" dirty="0" smtClean="0"/>
              <a:t>Borrows convert 0’s to 1’s.                   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l-GR" dirty="0" smtClean="0">
                <a:latin typeface="Calibri"/>
              </a:rPr>
              <a:t>Φ</a:t>
            </a:r>
            <a:r>
              <a:rPr lang="en-US" dirty="0" smtClean="0">
                <a:latin typeface="Calibri"/>
              </a:rPr>
              <a:t> = #2’s + #0’s</a:t>
            </a:r>
          </a:p>
          <a:p>
            <a:pPr>
              <a:buNone/>
            </a:pPr>
            <a:endParaRPr lang="en-US" dirty="0" smtClean="0">
              <a:latin typeface="Calibri"/>
            </a:endParaRPr>
          </a:p>
          <a:p>
            <a:pPr>
              <a:buNone/>
            </a:pPr>
            <a:r>
              <a:rPr lang="en-US" dirty="0" smtClean="0">
                <a:latin typeface="Calibri"/>
              </a:rPr>
              <a:t>Amortized cost (#digit changes) of +1 or –1 is ≤2.</a:t>
            </a:r>
          </a:p>
          <a:p>
            <a:pPr>
              <a:buNone/>
            </a:pPr>
            <a:endParaRPr lang="en-US" dirty="0" smtClean="0">
              <a:latin typeface="Calibri"/>
            </a:endParaRPr>
          </a:p>
          <a:p>
            <a:pPr>
              <a:buNone/>
            </a:pPr>
            <a:r>
              <a:rPr lang="en-US" dirty="0" smtClean="0">
                <a:latin typeface="Calibri"/>
              </a:rPr>
              <a:t>[Exponential potential to amortize ruler function] 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Carry-free </a:t>
            </a:r>
            <a:r>
              <a:rPr lang="en-US" dirty="0"/>
              <a:t>b</a:t>
            </a:r>
            <a:r>
              <a:rPr lang="en-US" dirty="0" smtClean="0"/>
              <a:t>inary </a:t>
            </a:r>
            <a:r>
              <a:rPr lang="en-US" dirty="0"/>
              <a:t>a</a:t>
            </a:r>
            <a:r>
              <a:rPr lang="en-US" dirty="0" smtClean="0"/>
              <a:t>ddition</a:t>
            </a:r>
            <a:br>
              <a:rPr lang="en-US" dirty="0" smtClean="0"/>
            </a:br>
            <a:r>
              <a:rPr lang="en-US" dirty="0" smtClean="0"/>
              <a:t>and borrow-free subtraction:</a:t>
            </a:r>
            <a:br>
              <a:rPr lang="en-US" dirty="0" smtClean="0"/>
            </a:br>
            <a:r>
              <a:rPr lang="en-US" dirty="0" smtClean="0"/>
              <a:t>from amortized</a:t>
            </a:r>
            <a:br>
              <a:rPr lang="en-US" dirty="0" smtClean="0"/>
            </a:br>
            <a:r>
              <a:rPr lang="en-US" dirty="0" smtClean="0"/>
              <a:t>to worst-case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Need to eliminate adjacent 2’s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Regularity: At least one 0 between </a:t>
            </a:r>
          </a:p>
          <a:p>
            <a:pPr algn="ctr">
              <a:buNone/>
            </a:pPr>
            <a:r>
              <a:rPr lang="en-US" dirty="0" smtClean="0"/>
              <a:t>      each pair of 2’s (adjacent or not)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Regular: 120102, 211</a:t>
            </a:r>
          </a:p>
          <a:p>
            <a:pPr algn="ctr">
              <a:buNone/>
            </a:pPr>
            <a:r>
              <a:rPr lang="en-US" dirty="0" smtClean="0"/>
              <a:t>Not regular: 2112021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dirty="0" smtClean="0"/>
              <a:t>Fix for addition:</a:t>
            </a:r>
          </a:p>
          <a:p>
            <a:pPr algn="ctr">
              <a:buNone/>
            </a:pPr>
            <a:r>
              <a:rPr lang="en-US" dirty="0" smtClean="0"/>
              <a:t>02 → 10</a:t>
            </a:r>
          </a:p>
          <a:p>
            <a:pPr algn="ctr">
              <a:buNone/>
            </a:pPr>
            <a:r>
              <a:rPr lang="en-US" dirty="0" smtClean="0"/>
              <a:t>12 → 20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To add one:</a:t>
            </a:r>
          </a:p>
          <a:p>
            <a:pPr algn="ctr">
              <a:buNone/>
            </a:pPr>
            <a:r>
              <a:rPr lang="en-US" dirty="0" smtClean="0"/>
              <a:t>Fix rightmost 2.</a:t>
            </a:r>
          </a:p>
          <a:p>
            <a:pPr algn="ctr">
              <a:buNone/>
            </a:pPr>
            <a:r>
              <a:rPr lang="en-US" dirty="0" smtClean="0"/>
              <a:t>Add 1 to rightmost digit.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112021 + 1 = 112101 + 1 = 112102</a:t>
            </a:r>
            <a:endParaRPr lang="en-US" dirty="0"/>
          </a:p>
          <a:p>
            <a:pPr algn="ctr">
              <a:buNone/>
            </a:pPr>
            <a:r>
              <a:rPr lang="en-US" dirty="0" smtClean="0"/>
              <a:t>21101201 + 1 = 21102001 + 1 = 21102002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Correct, maintains regularity, and carry-free:</a:t>
            </a:r>
          </a:p>
          <a:p>
            <a:pPr algn="ctr">
              <a:buNone/>
            </a:pPr>
            <a:r>
              <a:rPr lang="en-US" dirty="0" smtClean="0"/>
              <a:t>changes at most three digits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/>
              <a:t>Stack</a:t>
            </a:r>
            <a:r>
              <a:rPr lang="en-US" dirty="0" smtClean="0"/>
              <a:t> of positions of 2’s, rightmost on top: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20111021110121101</a:t>
            </a:r>
          </a:p>
          <a:p>
            <a:pPr algn="ctr">
              <a:buNone/>
            </a:pPr>
            <a:r>
              <a:rPr lang="en-US" dirty="0" smtClean="0"/>
              <a:t>16, 10, 4 (top)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Can update stack in O(1) time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about borrow-free subtraction?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dirty="0" smtClean="0"/>
              <a:t>Need to avoid adjacent 0’s, which force borrowing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Strict regularity: 0’s and 2’s alternate, ignoring 1’s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Problem: fix for addition can violate strict regularity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Strictly regular addition:</a:t>
            </a:r>
          </a:p>
          <a:p>
            <a:pPr algn="ctr">
              <a:buNone/>
            </a:pPr>
            <a:r>
              <a:rPr lang="en-US" dirty="0" smtClean="0"/>
              <a:t>If rightmost non-1 is a 2, fix it.</a:t>
            </a:r>
          </a:p>
          <a:p>
            <a:pPr algn="ctr">
              <a:buNone/>
            </a:pPr>
            <a:r>
              <a:rPr lang="en-US" dirty="0" smtClean="0"/>
              <a:t>Add 1 to rightmost digit.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21101201 + 1 = 21101202 (no fix)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Fix for subtraction:</a:t>
            </a:r>
          </a:p>
          <a:p>
            <a:pPr algn="ctr">
              <a:buNone/>
            </a:pPr>
            <a:r>
              <a:rPr lang="en-US" dirty="0" smtClean="0"/>
              <a:t>10 → 02</a:t>
            </a:r>
          </a:p>
          <a:p>
            <a:pPr algn="ctr">
              <a:buNone/>
            </a:pPr>
            <a:r>
              <a:rPr lang="en-US" dirty="0" smtClean="0"/>
              <a:t>20 → 12</a:t>
            </a:r>
          </a:p>
          <a:p>
            <a:pPr algn="ctr">
              <a:buNone/>
            </a:pPr>
            <a:r>
              <a:rPr lang="en-US" dirty="0" smtClean="0"/>
              <a:t>(look familiar?)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To subtract one:</a:t>
            </a:r>
          </a:p>
          <a:p>
            <a:pPr algn="ctr">
              <a:buNone/>
            </a:pPr>
            <a:r>
              <a:rPr lang="en-US" dirty="0" smtClean="0"/>
              <a:t>If rightmost non-1 is a 0, fix it.</a:t>
            </a:r>
          </a:p>
          <a:p>
            <a:pPr algn="ctr">
              <a:buNone/>
            </a:pPr>
            <a:r>
              <a:rPr lang="en-US" dirty="0" smtClean="0"/>
              <a:t>Subtract 1 from rightmost digit.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112021 – 1 = 112020 (no fix)</a:t>
            </a:r>
          </a:p>
          <a:p>
            <a:pPr algn="ctr">
              <a:buNone/>
            </a:pPr>
            <a:r>
              <a:rPr lang="en-US" dirty="0" smtClean="0"/>
              <a:t>2110120 – 1 = 2110112 – 1 = 2110111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Implementation: </a:t>
            </a:r>
          </a:p>
          <a:p>
            <a:pPr algn="ctr">
              <a:buNone/>
            </a:pPr>
            <a:r>
              <a:rPr lang="en-US" dirty="0"/>
              <a:t>S</a:t>
            </a:r>
            <a:r>
              <a:rPr lang="en-US" dirty="0" smtClean="0"/>
              <a:t>tack of non-1’s, rightmost on top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211011120110121</a:t>
            </a:r>
          </a:p>
          <a:p>
            <a:pPr algn="ctr">
              <a:buNone/>
            </a:pPr>
            <a:r>
              <a:rPr lang="en-US" dirty="0" smtClean="0"/>
              <a:t>14, 11, 7, 6, 3, 1 (top)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Addition and subtraction are correct, maintain strict regularity, and are carry-free and borrow-free, respectively.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   Number     Binary        Total cost     </a:t>
            </a:r>
            <a:r>
              <a:rPr lang="en-US" dirty="0" err="1" smtClean="0"/>
              <a:t>Cost</a:t>
            </a:r>
            <a:r>
              <a:rPr lang="en-US" dirty="0" smtClean="0"/>
              <a:t> to add 1</a:t>
            </a:r>
          </a:p>
          <a:p>
            <a:pPr>
              <a:buNone/>
            </a:pPr>
            <a:r>
              <a:rPr lang="en-US" dirty="0" smtClean="0"/>
              <a:t>            0                 0                   0                        1</a:t>
            </a:r>
          </a:p>
          <a:p>
            <a:pPr>
              <a:buNone/>
            </a:pPr>
            <a:r>
              <a:rPr lang="en-US" dirty="0" smtClean="0"/>
              <a:t>            1                 1                   1                        2</a:t>
            </a:r>
          </a:p>
          <a:p>
            <a:pPr>
              <a:buNone/>
            </a:pPr>
            <a:r>
              <a:rPr lang="en-US" dirty="0" smtClean="0"/>
              <a:t>            2               10                   3                        1</a:t>
            </a:r>
          </a:p>
          <a:p>
            <a:pPr>
              <a:buNone/>
            </a:pPr>
            <a:r>
              <a:rPr lang="en-US" dirty="0" smtClean="0"/>
              <a:t>            3               11                   4                        3</a:t>
            </a:r>
          </a:p>
          <a:p>
            <a:pPr>
              <a:buNone/>
            </a:pPr>
            <a:r>
              <a:rPr lang="en-US" dirty="0" smtClean="0"/>
              <a:t>            4             100                   7                        1</a:t>
            </a:r>
          </a:p>
          <a:p>
            <a:pPr>
              <a:buNone/>
            </a:pPr>
            <a:r>
              <a:rPr lang="en-US" dirty="0" smtClean="0"/>
              <a:t>            5             101                   8                        2</a:t>
            </a:r>
          </a:p>
          <a:p>
            <a:pPr>
              <a:buNone/>
            </a:pPr>
            <a:r>
              <a:rPr lang="en-US" dirty="0" smtClean="0"/>
              <a:t>            6             110                 10                        1</a:t>
            </a:r>
          </a:p>
          <a:p>
            <a:pPr>
              <a:buNone/>
            </a:pPr>
            <a:r>
              <a:rPr lang="en-US" dirty="0" smtClean="0"/>
              <a:t>            7             111                 11                        4                     </a:t>
            </a:r>
          </a:p>
          <a:p>
            <a:pPr>
              <a:buNone/>
            </a:pPr>
            <a:r>
              <a:rPr lang="en-US" dirty="0" smtClean="0"/>
              <a:t>            8           1000                 15                        1</a:t>
            </a:r>
          </a:p>
          <a:p>
            <a:pPr>
              <a:buNone/>
            </a:pPr>
            <a:r>
              <a:rPr lang="en-US" dirty="0" smtClean="0"/>
              <a:t>            9           1001                 16                  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7086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Proof: A fix does not change the value of the number.  A fix preserves regularity:</a:t>
            </a:r>
          </a:p>
          <a:p>
            <a:pPr algn="ctr">
              <a:buNone/>
            </a:pPr>
            <a:r>
              <a:rPr lang="en-US" dirty="0" smtClean="0"/>
              <a:t>…21*021* </a:t>
            </a:r>
            <a:r>
              <a:rPr lang="en-US" dirty="0" smtClean="0">
                <a:latin typeface="Calibri"/>
              </a:rPr>
              <a:t>↔</a:t>
            </a:r>
            <a:r>
              <a:rPr lang="en-US" dirty="0" smtClean="0"/>
              <a:t> …21*101*</a:t>
            </a:r>
          </a:p>
          <a:p>
            <a:pPr algn="ctr">
              <a:buNone/>
            </a:pPr>
            <a:r>
              <a:rPr lang="en-US" dirty="0" smtClean="0"/>
              <a:t>…01*121* </a:t>
            </a:r>
            <a:r>
              <a:rPr lang="en-US" dirty="0" smtClean="0">
                <a:latin typeface="Calibri"/>
              </a:rPr>
              <a:t>↔</a:t>
            </a:r>
            <a:r>
              <a:rPr lang="en-US" dirty="0" smtClean="0"/>
              <a:t> …01*201*</a:t>
            </a:r>
          </a:p>
          <a:p>
            <a:pPr>
              <a:buNone/>
            </a:pPr>
            <a:r>
              <a:rPr lang="en-US" dirty="0" smtClean="0"/>
              <a:t>    (1* = zero or more 1’s.)  After an add-fix, the rightmost digit is not a 2, so no carry.  After a subtract-fix, the rightmost digit is not a 0, so no borrow.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Adding or subtracting 1 changes at most three digits.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Addition or subtraction of two numbers in worst-case time proportional to the length of the smaller one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/>
              <a:t>Addition or subtraction of an arbitrary power of 2</a:t>
            </a:r>
          </a:p>
          <a:p>
            <a:pPr algn="ctr">
              <a:buNone/>
            </a:pPr>
            <a:r>
              <a:rPr lang="en-US" dirty="0" smtClean="0"/>
              <a:t>(a 1 in position </a:t>
            </a:r>
            <a:r>
              <a:rPr lang="en-US" i="1" dirty="0" smtClean="0"/>
              <a:t>k</a:t>
            </a:r>
            <a:r>
              <a:rPr lang="en-US" dirty="0" smtClean="0"/>
              <a:t>)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Use of any three consecutive digits, e. g.</a:t>
            </a:r>
          </a:p>
          <a:p>
            <a:pPr algn="ctr">
              <a:buNone/>
            </a:pPr>
            <a:r>
              <a:rPr lang="en-US" dirty="0" smtClean="0"/>
              <a:t> {–1, 0, 1}, {2,3,4}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Q: If strict regularity works, why bother with regularity?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A1: If no subtractions, add is simpler and extra stack is smaller.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A2: Design space is worth exploring.  Options may be incomparable.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Total cost to count to </a:t>
            </a:r>
            <a:r>
              <a:rPr lang="en-US" i="1" dirty="0" smtClean="0"/>
              <a:t>n</a:t>
            </a:r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r>
              <a:rPr lang="en-US" dirty="0" smtClean="0"/>
              <a:t>Cost to add 1 = number of trailing 1’s + 1</a:t>
            </a:r>
          </a:p>
          <a:p>
            <a:pPr algn="ctr">
              <a:buNone/>
            </a:pPr>
            <a:r>
              <a:rPr lang="en-US" dirty="0" smtClean="0"/>
              <a:t>= decrease in number of 1’s + 2</a:t>
            </a:r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r>
              <a:rPr lang="en-US" dirty="0" smtClean="0"/>
              <a:t>Worst-case cost to add 1: </a:t>
            </a:r>
            <a:r>
              <a:rPr lang="en-US" dirty="0" err="1" smtClean="0"/>
              <a:t>lg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 + 1) + 1</a:t>
            </a:r>
          </a:p>
          <a:p>
            <a:pPr algn="ctr">
              <a:buNone/>
            </a:pPr>
            <a:r>
              <a:rPr lang="en-US" dirty="0" smtClean="0"/>
              <a:t>Total cost to count to </a:t>
            </a:r>
            <a:r>
              <a:rPr lang="en-US" i="1" dirty="0" smtClean="0"/>
              <a:t>n</a:t>
            </a:r>
            <a:r>
              <a:rPr lang="en-US" dirty="0" smtClean="0"/>
              <a:t>: </a:t>
            </a:r>
            <a:r>
              <a:rPr lang="en-US" i="1" dirty="0" err="1" smtClean="0"/>
              <a:t>n</a:t>
            </a:r>
            <a:r>
              <a:rPr lang="en-US" dirty="0" err="1" smtClean="0"/>
              <a:t>lg</a:t>
            </a:r>
            <a:r>
              <a:rPr lang="en-US" i="1" dirty="0" err="1" smtClean="0"/>
              <a:t>n</a:t>
            </a:r>
            <a:r>
              <a:rPr lang="en-US" dirty="0" smtClean="0"/>
              <a:t> ?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Amortize: to liquidate a debt by installment payments.</a:t>
            </a:r>
          </a:p>
          <a:p>
            <a:pPr algn="ctr">
              <a:buNone/>
            </a:pPr>
            <a:r>
              <a:rPr lang="en-US" dirty="0" smtClean="0"/>
              <a:t>From Medieval Latin: to reduce to the point</a:t>
            </a:r>
          </a:p>
          <a:p>
            <a:pPr algn="ctr">
              <a:buNone/>
            </a:pPr>
            <a:r>
              <a:rPr lang="en-US" dirty="0" smtClean="0"/>
              <a:t>of death.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In analysis of algorithms: to pay for the total cost of a sequence of operations by charging each operation an equal (or appropriate) amount.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(A little stretch, but there you have it.)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Amortized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Coin-operated computer</a:t>
            </a:r>
          </a:p>
          <a:p>
            <a:pPr algn="ctr">
              <a:buNone/>
            </a:pPr>
            <a:r>
              <a:rPr lang="en-US" dirty="0" smtClean="0"/>
              <a:t>bit flip costs $1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$2 per addition suffices:</a:t>
            </a:r>
          </a:p>
          <a:p>
            <a:pPr algn="ctr">
              <a:buNone/>
            </a:pPr>
            <a:r>
              <a:rPr lang="en-US" dirty="0" smtClean="0"/>
              <a:t>unspent $  = #1’s </a:t>
            </a:r>
            <a:r>
              <a:rPr lang="en-US" dirty="0" smtClean="0">
                <a:latin typeface="Calibri"/>
              </a:rPr>
              <a:t>≥ 0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total cost = 2</a:t>
            </a:r>
            <a:r>
              <a:rPr lang="en-US" i="1" dirty="0" smtClean="0"/>
              <a:t>n </a:t>
            </a:r>
            <a:r>
              <a:rPr lang="en-US" dirty="0" smtClean="0"/>
              <a:t>- #1’s</a:t>
            </a:r>
          </a:p>
          <a:p>
            <a:pPr algn="ctr">
              <a:buNone/>
            </a:pPr>
            <a:r>
              <a:rPr lang="en-US" dirty="0" smtClean="0"/>
              <a:t>    ≤ 2</a:t>
            </a:r>
            <a:r>
              <a:rPr lang="en-US" i="1" dirty="0" smtClean="0"/>
              <a:t>n</a:t>
            </a:r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Amortization (banker)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Assign $ to each operation (amortized cost)</a:t>
            </a:r>
          </a:p>
          <a:p>
            <a:pPr algn="ctr">
              <a:buNone/>
            </a:pPr>
            <a:r>
              <a:rPr lang="en-US" dirty="0" smtClean="0"/>
              <a:t>Keep track of savings (or borrowings) in state of data structure</a:t>
            </a:r>
          </a:p>
          <a:p>
            <a:pPr algn="ctr">
              <a:buNone/>
            </a:pPr>
            <a:r>
              <a:rPr lang="en-US" dirty="0" smtClean="0"/>
              <a:t>If no debt after all operations, </a:t>
            </a:r>
          </a:p>
          <a:p>
            <a:pPr algn="ctr">
              <a:buNone/>
            </a:pPr>
            <a:r>
              <a:rPr lang="en-US" dirty="0" smtClean="0"/>
              <a:t>total cost ≤ sum of amortized costs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Amortization (physicist)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Switch perspective: start with savings,</a:t>
            </a:r>
          </a:p>
          <a:p>
            <a:pPr algn="ctr">
              <a:buNone/>
            </a:pPr>
            <a:r>
              <a:rPr lang="en-US" dirty="0" smtClean="0"/>
              <a:t>derive cost per operation</a:t>
            </a:r>
          </a:p>
          <a:p>
            <a:pPr algn="ctr">
              <a:buNone/>
            </a:pPr>
            <a:r>
              <a:rPr lang="en-US" dirty="0" smtClean="0"/>
              <a:t>Assign “potential” </a:t>
            </a:r>
            <a:r>
              <a:rPr lang="el-GR" dirty="0" smtClean="0">
                <a:latin typeface="Calibri"/>
              </a:rPr>
              <a:t>Φ</a:t>
            </a:r>
            <a:r>
              <a:rPr lang="en-US" dirty="0" smtClean="0">
                <a:latin typeface="Calibri"/>
              </a:rPr>
              <a:t> </a:t>
            </a:r>
            <a:r>
              <a:rPr lang="en-US" dirty="0" smtClean="0"/>
              <a:t>to each state of data structure</a:t>
            </a:r>
          </a:p>
          <a:p>
            <a:pPr algn="ctr">
              <a:buNone/>
            </a:pPr>
            <a:r>
              <a:rPr lang="en-US" dirty="0" smtClean="0"/>
              <a:t>Define “amortized cost” of an operation to be actual cost plus net change in potential:</a:t>
            </a:r>
          </a:p>
          <a:p>
            <a:pPr algn="ctr">
              <a:buNone/>
            </a:pP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dirty="0" smtClean="0"/>
              <a:t> =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i</a:t>
            </a:r>
            <a:r>
              <a:rPr lang="en-US" dirty="0" smtClean="0"/>
              <a:t> + </a:t>
            </a:r>
            <a:r>
              <a:rPr lang="el-GR" dirty="0" smtClean="0">
                <a:latin typeface="Calibri"/>
              </a:rPr>
              <a:t>Φ</a:t>
            </a:r>
            <a:r>
              <a:rPr lang="en-US" i="1" baseline="-25000" dirty="0" smtClean="0">
                <a:latin typeface="Calibri"/>
              </a:rPr>
              <a:t>i</a:t>
            </a:r>
            <a:r>
              <a:rPr lang="en-US" dirty="0" smtClean="0">
                <a:latin typeface="Calibri"/>
              </a:rPr>
              <a:t> – </a:t>
            </a:r>
            <a:r>
              <a:rPr lang="el-GR" dirty="0" smtClean="0">
                <a:latin typeface="Calibri"/>
              </a:rPr>
              <a:t>Φ</a:t>
            </a:r>
            <a:r>
              <a:rPr lang="en-US" i="1" baseline="-25000" dirty="0" smtClean="0">
                <a:latin typeface="Calibri"/>
              </a:rPr>
              <a:t>i – 1 </a:t>
            </a:r>
          </a:p>
          <a:p>
            <a:pPr algn="ctr">
              <a:buNone/>
            </a:pPr>
            <a:endParaRPr lang="en-US" i="1" dirty="0" smtClean="0">
              <a:latin typeface="Calibri"/>
            </a:endParaRPr>
          </a:p>
          <a:p>
            <a:pPr algn="ctr">
              <a:buNone/>
            </a:pPr>
            <a:r>
              <a:rPr lang="en-US" i="1" dirty="0" smtClean="0">
                <a:latin typeface="Calibri"/>
              </a:rPr>
              <a:t>Thus 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i</a:t>
            </a:r>
            <a:r>
              <a:rPr lang="en-US" dirty="0" smtClean="0"/>
              <a:t> =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dirty="0" smtClean="0"/>
              <a:t> + </a:t>
            </a:r>
            <a:r>
              <a:rPr lang="el-GR" dirty="0" smtClean="0"/>
              <a:t>Φ</a:t>
            </a:r>
            <a:r>
              <a:rPr lang="en-US" i="1" baseline="-25000" dirty="0" err="1" smtClean="0"/>
              <a:t>i</a:t>
            </a:r>
            <a:r>
              <a:rPr lang="en-US" i="1" baseline="-25000" dirty="0" smtClean="0"/>
              <a:t> – 1</a:t>
            </a:r>
            <a:r>
              <a:rPr lang="en-US" dirty="0" smtClean="0"/>
              <a:t> – </a:t>
            </a:r>
            <a:r>
              <a:rPr lang="el-GR" dirty="0" smtClean="0"/>
              <a:t>Φ</a:t>
            </a:r>
            <a:r>
              <a:rPr lang="en-US" i="1" baseline="-25000" dirty="0" smtClean="0"/>
              <a:t> </a:t>
            </a:r>
            <a:r>
              <a:rPr lang="en-US" i="1" baseline="-25000" dirty="0" err="1" smtClean="0"/>
              <a:t>i</a:t>
            </a:r>
            <a:r>
              <a:rPr lang="en-US" i="1" baseline="-25000" dirty="0" smtClean="0"/>
              <a:t> </a:t>
            </a:r>
            <a:endParaRPr lang="en-US" dirty="0" smtClean="0"/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total actual cost = </a:t>
            </a:r>
          </a:p>
          <a:p>
            <a:pPr algn="ctr">
              <a:buNone/>
            </a:pPr>
            <a:r>
              <a:rPr lang="en-US" dirty="0" smtClean="0"/>
              <a:t>total amortized cost + initial </a:t>
            </a:r>
            <a:r>
              <a:rPr lang="el-GR" dirty="0" smtClean="0">
                <a:latin typeface="Calibri"/>
              </a:rPr>
              <a:t>Φ</a:t>
            </a:r>
            <a:r>
              <a:rPr lang="en-US" dirty="0" smtClean="0"/>
              <a:t> – final </a:t>
            </a:r>
            <a:r>
              <a:rPr lang="el-GR" dirty="0" smtClean="0">
                <a:latin typeface="Calibri"/>
              </a:rPr>
              <a:t>Φ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≤ total amortized cost</a:t>
            </a:r>
          </a:p>
          <a:p>
            <a:pPr algn="ctr">
              <a:buNone/>
            </a:pPr>
            <a:r>
              <a:rPr lang="en-US" dirty="0" smtClean="0"/>
              <a:t>if initial </a:t>
            </a:r>
            <a:r>
              <a:rPr lang="el-GR" dirty="0" smtClean="0">
                <a:latin typeface="Calibri"/>
              </a:rPr>
              <a:t>Φ</a:t>
            </a:r>
            <a:r>
              <a:rPr lang="en-US" dirty="0" smtClean="0"/>
              <a:t> = 0, final </a:t>
            </a:r>
            <a:r>
              <a:rPr lang="el-GR" dirty="0" smtClean="0">
                <a:latin typeface="Calibri"/>
              </a:rPr>
              <a:t>Φ</a:t>
            </a:r>
            <a:r>
              <a:rPr lang="en-US" dirty="0" smtClean="0"/>
              <a:t> ≥ 0</a:t>
            </a:r>
          </a:p>
          <a:p>
            <a:pPr algn="ctr">
              <a:buNone/>
            </a:pPr>
            <a:r>
              <a:rPr lang="en-US" dirty="0" smtClean="0"/>
              <a:t>(no net borrowing)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Binary counting: </a:t>
            </a:r>
            <a:r>
              <a:rPr lang="el-GR" dirty="0" smtClean="0"/>
              <a:t>Φ</a:t>
            </a:r>
            <a:r>
              <a:rPr lang="en-US" dirty="0" smtClean="0"/>
              <a:t> =</a:t>
            </a:r>
            <a:r>
              <a:rPr lang="en-US" dirty="0" smtClean="0">
                <a:latin typeface="Calibri"/>
              </a:rPr>
              <a:t> number of 1’s</a:t>
            </a:r>
          </a:p>
          <a:p>
            <a:pPr algn="ctr">
              <a:buNone/>
            </a:pPr>
            <a:r>
              <a:rPr lang="en-US" dirty="0" smtClean="0">
                <a:latin typeface="Calibri"/>
              </a:rPr>
              <a:t>Φ</a:t>
            </a:r>
            <a:r>
              <a:rPr lang="en-US" baseline="-25000" dirty="0" smtClean="0">
                <a:latin typeface="Calibri"/>
              </a:rPr>
              <a:t>0 </a:t>
            </a:r>
            <a:r>
              <a:rPr lang="en-US" dirty="0" smtClean="0">
                <a:latin typeface="Calibri"/>
              </a:rPr>
              <a:t> = 0, </a:t>
            </a:r>
            <a:r>
              <a:rPr lang="el-GR" dirty="0" smtClean="0">
                <a:latin typeface="Calibri"/>
              </a:rPr>
              <a:t>Φ</a:t>
            </a:r>
            <a:r>
              <a:rPr lang="en-US" i="1" baseline="-25000" dirty="0" smtClean="0">
                <a:latin typeface="Calibri"/>
              </a:rPr>
              <a:t>n</a:t>
            </a:r>
            <a:r>
              <a:rPr lang="en-US" dirty="0" smtClean="0">
                <a:latin typeface="Calibri"/>
              </a:rPr>
              <a:t> ≥ 0</a:t>
            </a:r>
          </a:p>
          <a:p>
            <a:pPr algn="ctr">
              <a:buNone/>
            </a:pPr>
            <a:r>
              <a:rPr lang="en-US" dirty="0" smtClean="0">
                <a:latin typeface="Calibri"/>
              </a:rPr>
              <a:t>Amortized cost to add one = 2</a:t>
            </a:r>
          </a:p>
          <a:p>
            <a:pPr algn="ctr">
              <a:buNone/>
            </a:pPr>
            <a:r>
              <a:rPr lang="en-US" dirty="0" smtClean="0">
                <a:latin typeface="Calibri"/>
              </a:rPr>
              <a:t>→ total actual cost ≤ 2</a:t>
            </a:r>
            <a:r>
              <a:rPr lang="en-US" i="1" dirty="0" smtClean="0">
                <a:latin typeface="Calibri"/>
              </a:rPr>
              <a:t>n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of multiple carries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b="1" dirty="0" smtClean="0"/>
              <a:t>Observation</a:t>
            </a:r>
            <a:r>
              <a:rPr lang="en-US" dirty="0" smtClean="0"/>
              <a:t>: a cost of </a:t>
            </a:r>
            <a:r>
              <a:rPr lang="en-US" i="1" dirty="0" smtClean="0"/>
              <a:t>k </a:t>
            </a:r>
            <a:r>
              <a:rPr lang="en-US" dirty="0" smtClean="0"/>
              <a:t>+ 1 or more occurs at most</a:t>
            </a:r>
          </a:p>
          <a:p>
            <a:pPr algn="ctr">
              <a:buNone/>
            </a:pPr>
            <a:r>
              <a:rPr lang="en-US" i="1" dirty="0" smtClean="0"/>
              <a:t>n</a:t>
            </a:r>
            <a:r>
              <a:rPr lang="en-US" dirty="0" smtClean="0"/>
              <a:t>/2</a:t>
            </a:r>
            <a:r>
              <a:rPr lang="en-US" i="1" baseline="30000" dirty="0" smtClean="0"/>
              <a:t>k</a:t>
            </a:r>
            <a:r>
              <a:rPr lang="en-US" baseline="30000" dirty="0" smtClean="0"/>
              <a:t>  </a:t>
            </a:r>
            <a:r>
              <a:rPr lang="en-US" dirty="0" smtClean="0"/>
              <a:t>times (out of </a:t>
            </a:r>
            <a:r>
              <a:rPr lang="en-US" i="1" dirty="0" smtClean="0"/>
              <a:t>n</a:t>
            </a:r>
            <a:r>
              <a:rPr lang="en-US" dirty="0" smtClean="0"/>
              <a:t>)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Calibri"/>
              </a:rPr>
              <a:t> </a:t>
            </a:r>
            <a:r>
              <a:rPr lang="en-US" b="1" dirty="0" smtClean="0">
                <a:latin typeface="Calibri"/>
              </a:rPr>
              <a:t>Proof of observation via a potential function</a:t>
            </a:r>
            <a:r>
              <a:rPr lang="en-US" dirty="0" smtClean="0">
                <a:latin typeface="Calibri"/>
              </a:rPr>
              <a:t>: Fix </a:t>
            </a:r>
            <a:r>
              <a:rPr lang="en-US" i="1" dirty="0" smtClean="0">
                <a:latin typeface="Calibri"/>
              </a:rPr>
              <a:t>k.</a:t>
            </a:r>
            <a:r>
              <a:rPr lang="en-US" dirty="0" smtClean="0">
                <a:latin typeface="Calibri"/>
              </a:rPr>
              <a:t>  Let Φ = </a:t>
            </a:r>
            <a:r>
              <a:rPr lang="en-US" i="1" dirty="0" smtClean="0">
                <a:latin typeface="Calibri"/>
              </a:rPr>
              <a:t>n</a:t>
            </a:r>
            <a:r>
              <a:rPr lang="en-US" dirty="0" smtClean="0">
                <a:latin typeface="Calibri"/>
              </a:rPr>
              <a:t> mod 2</a:t>
            </a:r>
            <a:r>
              <a:rPr lang="en-US" i="1" baseline="30000" dirty="0" smtClean="0">
                <a:latin typeface="Calibri"/>
              </a:rPr>
              <a:t>k</a:t>
            </a:r>
            <a:r>
              <a:rPr lang="en-US" i="1" dirty="0" smtClean="0">
                <a:latin typeface="Calibri"/>
              </a:rPr>
              <a:t>.  </a:t>
            </a:r>
            <a:r>
              <a:rPr lang="en-US" dirty="0" smtClean="0">
                <a:latin typeface="Calibri"/>
              </a:rPr>
              <a:t>Each add increases </a:t>
            </a:r>
            <a:r>
              <a:rPr lang="el-GR" dirty="0" smtClean="0">
                <a:latin typeface="Calibri"/>
              </a:rPr>
              <a:t>Φ</a:t>
            </a:r>
            <a:r>
              <a:rPr lang="en-US" dirty="0" smtClean="0">
                <a:latin typeface="Calibri"/>
              </a:rPr>
              <a:t> by one, unless cost is </a:t>
            </a:r>
            <a:r>
              <a:rPr lang="en-US" i="1" dirty="0" smtClean="0">
                <a:latin typeface="Calibri"/>
              </a:rPr>
              <a:t>k</a:t>
            </a:r>
            <a:r>
              <a:rPr lang="en-US" dirty="0" smtClean="0">
                <a:latin typeface="Calibri"/>
              </a:rPr>
              <a:t> + 1 or more.  (We call the add </a:t>
            </a:r>
            <a:r>
              <a:rPr lang="en-US" i="1" dirty="0" smtClean="0">
                <a:latin typeface="Calibri"/>
              </a:rPr>
              <a:t>expensive</a:t>
            </a:r>
            <a:r>
              <a:rPr lang="en-US" dirty="0" smtClean="0">
                <a:latin typeface="Calibri"/>
              </a:rPr>
              <a:t>.)  In this case </a:t>
            </a:r>
            <a:r>
              <a:rPr lang="en-US" i="1" dirty="0" smtClean="0">
                <a:latin typeface="Calibri"/>
              </a:rPr>
              <a:t>n</a:t>
            </a:r>
            <a:r>
              <a:rPr lang="en-US" dirty="0" smtClean="0">
                <a:latin typeface="Calibri"/>
              </a:rPr>
              <a:t> mod 2</a:t>
            </a:r>
            <a:r>
              <a:rPr lang="en-US" i="1" baseline="30000" dirty="0" smtClean="0">
                <a:latin typeface="Calibri"/>
              </a:rPr>
              <a:t>k </a:t>
            </a:r>
            <a:r>
              <a:rPr lang="en-US" dirty="0" smtClean="0">
                <a:latin typeface="Calibri"/>
              </a:rPr>
              <a:t>= 2</a:t>
            </a:r>
            <a:r>
              <a:rPr lang="en-US" i="1" baseline="30000" dirty="0" smtClean="0"/>
              <a:t>k</a:t>
            </a:r>
            <a:r>
              <a:rPr lang="en-US" dirty="0" smtClean="0">
                <a:latin typeface="Calibri"/>
              </a:rPr>
              <a:t> – 1, so </a:t>
            </a:r>
            <a:r>
              <a:rPr lang="el-GR" dirty="0" smtClean="0">
                <a:latin typeface="Calibri"/>
              </a:rPr>
              <a:t>Φ</a:t>
            </a:r>
            <a:r>
              <a:rPr lang="en-US" dirty="0" smtClean="0">
                <a:latin typeface="Calibri"/>
              </a:rPr>
              <a:t> decreases by 2</a:t>
            </a:r>
            <a:r>
              <a:rPr lang="en-US" i="1" baseline="30000" dirty="0" smtClean="0">
                <a:latin typeface="Calibri"/>
              </a:rPr>
              <a:t>k</a:t>
            </a:r>
            <a:r>
              <a:rPr lang="en-US" dirty="0" smtClean="0">
                <a:latin typeface="Calibri"/>
              </a:rPr>
              <a:t> – 1.  This can happen at most</a:t>
            </a:r>
            <a:r>
              <a:rPr lang="en-US" i="1" dirty="0" smtClean="0">
                <a:latin typeface="Calibri"/>
              </a:rPr>
              <a:t> </a:t>
            </a:r>
            <a:r>
              <a:rPr lang="en-US" i="1" dirty="0" smtClean="0"/>
              <a:t>n</a:t>
            </a:r>
            <a:r>
              <a:rPr lang="en-US" dirty="0" smtClean="0"/>
              <a:t>/2</a:t>
            </a:r>
            <a:r>
              <a:rPr lang="en-US" i="1" baseline="30000" dirty="0" smtClean="0"/>
              <a:t>k</a:t>
            </a:r>
            <a:r>
              <a:rPr lang="en-US" baseline="30000" dirty="0" smtClean="0"/>
              <a:t>  </a:t>
            </a:r>
            <a:r>
              <a:rPr lang="en-US" dirty="0" smtClean="0"/>
              <a:t>times out of </a:t>
            </a:r>
            <a:r>
              <a:rPr lang="en-US" i="1" dirty="0" smtClean="0"/>
              <a:t>n</a:t>
            </a:r>
            <a:r>
              <a:rPr lang="en-US" dirty="0" smtClean="0"/>
              <a:t>: </a:t>
            </a:r>
            <a:r>
              <a:rPr lang="el-GR" dirty="0" smtClean="0">
                <a:latin typeface="Calibri"/>
              </a:rPr>
              <a:t>Φ</a:t>
            </a:r>
            <a:r>
              <a:rPr lang="en-US" dirty="0" smtClean="0">
                <a:latin typeface="Calibri"/>
              </a:rPr>
              <a:t> = </a:t>
            </a:r>
            <a:r>
              <a:rPr lang="en-US" i="1" dirty="0" smtClean="0">
                <a:latin typeface="Calibri"/>
              </a:rPr>
              <a:t>n</a:t>
            </a:r>
            <a:r>
              <a:rPr lang="en-US" dirty="0" smtClean="0">
                <a:latin typeface="Calibri"/>
              </a:rPr>
              <a:t> - </a:t>
            </a:r>
            <a:r>
              <a:rPr lang="en-US" i="1" dirty="0" smtClean="0">
                <a:latin typeface="Calibri"/>
              </a:rPr>
              <a:t>e</a:t>
            </a:r>
            <a:r>
              <a:rPr lang="en-US" dirty="0" smtClean="0"/>
              <a:t>2</a:t>
            </a:r>
            <a:r>
              <a:rPr lang="en-US" i="1" baseline="30000" dirty="0" smtClean="0"/>
              <a:t>k</a:t>
            </a:r>
            <a:r>
              <a:rPr lang="en-US" i="1" dirty="0" smtClean="0"/>
              <a:t> </a:t>
            </a:r>
            <a:r>
              <a:rPr lang="en-US" dirty="0" smtClean="0">
                <a:latin typeface="Calibri"/>
              </a:rPr>
              <a:t>≥ 0, where </a:t>
            </a:r>
            <a:r>
              <a:rPr lang="en-US" i="1" dirty="0" smtClean="0">
                <a:latin typeface="Calibri"/>
              </a:rPr>
              <a:t>e</a:t>
            </a:r>
            <a:r>
              <a:rPr lang="en-US" dirty="0" smtClean="0">
                <a:latin typeface="Calibri"/>
              </a:rPr>
              <a:t> = #expensive adds.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1074</Words>
  <Application>Microsoft Office PowerPoint</Application>
  <PresentationFormat>On-screen Show (4:3)</PresentationFormat>
  <Paragraphs>171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  Counting in Binary  Amortized and Worst-Case Efficiency </vt:lpstr>
      <vt:lpstr>PowerPoint Presentation</vt:lpstr>
      <vt:lpstr>PowerPoint Presentation</vt:lpstr>
      <vt:lpstr>PowerPoint Presentation</vt:lpstr>
      <vt:lpstr>Amortized Efficiency</vt:lpstr>
      <vt:lpstr>Amortization (banker)</vt:lpstr>
      <vt:lpstr>Amortization (physicist)</vt:lpstr>
      <vt:lpstr>PowerPoint Presentation</vt:lpstr>
      <vt:lpstr>Frequency of multiple carries</vt:lpstr>
      <vt:lpstr>Intermixed additions and subtractions</vt:lpstr>
      <vt:lpstr>Redundant Binary Numbers</vt:lpstr>
      <vt:lpstr>PowerPoint Presentation</vt:lpstr>
      <vt:lpstr>Carry-free binary addition and borrow-free subtraction: from amortized to worst-case</vt:lpstr>
      <vt:lpstr>PowerPoint Presentation</vt:lpstr>
      <vt:lpstr>PowerPoint Presentation</vt:lpstr>
      <vt:lpstr>Implementation</vt:lpstr>
      <vt:lpstr>What about borrow-free subtraction?</vt:lpstr>
      <vt:lpstr>PowerPoint Presentation</vt:lpstr>
      <vt:lpstr>PowerPoint Presentation</vt:lpstr>
      <vt:lpstr>PowerPoint Presentation</vt:lpstr>
      <vt:lpstr>Extensions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Redundant Binary Numbers</dc:title>
  <dc:creator>Robert Tarjan</dc:creator>
  <cp:lastModifiedBy>Else Magård</cp:lastModifiedBy>
  <cp:revision>64</cp:revision>
  <dcterms:created xsi:type="dcterms:W3CDTF">2011-01-30T23:56:03Z</dcterms:created>
  <dcterms:modified xsi:type="dcterms:W3CDTF">2013-08-23T15:26:48Z</dcterms:modified>
</cp:coreProperties>
</file>